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3gpp" ContentType="video/3gpp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57" r:id="rId1"/>
  </p:sldMasterIdLst>
  <p:sldIdLst>
    <p:sldId id="257" r:id="rId2"/>
    <p:sldId id="258" r:id="rId3"/>
    <p:sldId id="259" r:id="rId4"/>
    <p:sldId id="260" r:id="rId5"/>
    <p:sldId id="262" r:id="rId6"/>
    <p:sldId id="29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93" r:id="rId15"/>
    <p:sldId id="270" r:id="rId16"/>
    <p:sldId id="271" r:id="rId17"/>
    <p:sldId id="272" r:id="rId18"/>
    <p:sldId id="273" r:id="rId19"/>
    <p:sldId id="275" r:id="rId20"/>
    <p:sldId id="291" r:id="rId21"/>
    <p:sldId id="277" r:id="rId22"/>
    <p:sldId id="274" r:id="rId23"/>
    <p:sldId id="280" r:id="rId24"/>
    <p:sldId id="282" r:id="rId25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426" autoAdjust="0"/>
    <p:restoredTop sz="94364" autoAdjust="0"/>
  </p:normalViewPr>
  <p:slideViewPr>
    <p:cSldViewPr snapToGrid="0">
      <p:cViewPr varScale="1">
        <p:scale>
          <a:sx n="61" d="100"/>
          <a:sy n="61" d="100"/>
        </p:scale>
        <p:origin x="1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288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547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33819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6331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5510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0245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3883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02932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51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503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9675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6053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6577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4603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6017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340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494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9C0FEA-35B5-43C4-896D-903C7A637531}" type="datetimeFigureOut">
              <a:rPr lang="fa-IR" smtClean="0"/>
              <a:t>09/04/1442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9F2C2-B075-4382-BF07-A22BE599F27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1320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3gpp"/><Relationship Id="rId1" Type="http://schemas.microsoft.com/office/2007/relationships/media" Target="../media/media1.3gp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3gpp"/><Relationship Id="rId1" Type="http://schemas.microsoft.com/office/2007/relationships/media" Target="../media/media11.3gp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3gpp"/><Relationship Id="rId2" Type="http://schemas.openxmlformats.org/officeDocument/2006/relationships/audio" Target="../media/media12.3gpp"/><Relationship Id="rId1" Type="http://schemas.microsoft.com/office/2007/relationships/media" Target="../media/media12.3gpp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3gp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3gpp"/><Relationship Id="rId1" Type="http://schemas.microsoft.com/office/2007/relationships/media" Target="../media/media14.3gp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3gpp"/><Relationship Id="rId1" Type="http://schemas.microsoft.com/office/2007/relationships/media" Target="../media/media15.3gp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3gpp"/><Relationship Id="rId1" Type="http://schemas.microsoft.com/office/2007/relationships/media" Target="../media/media16.3gp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3gpp"/><Relationship Id="rId1" Type="http://schemas.microsoft.com/office/2007/relationships/media" Target="../media/media17.3gp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3gpp"/><Relationship Id="rId1" Type="http://schemas.microsoft.com/office/2007/relationships/media" Target="../media/media18.3gp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3gpp"/><Relationship Id="rId1" Type="http://schemas.microsoft.com/office/2007/relationships/media" Target="../media/media19.3gp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3gpp"/><Relationship Id="rId1" Type="http://schemas.microsoft.com/office/2007/relationships/media" Target="../media/media20.3gp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3gpp"/><Relationship Id="rId1" Type="http://schemas.microsoft.com/office/2007/relationships/media" Target="../media/media2.3gp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2.3gpp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1.3gpp"/><Relationship Id="rId1" Type="http://schemas.microsoft.com/office/2007/relationships/media" Target="../media/media21.3gpp"/><Relationship Id="rId6" Type="http://schemas.openxmlformats.org/officeDocument/2006/relationships/audio" Target="../media/media23.3gpp"/><Relationship Id="rId5" Type="http://schemas.microsoft.com/office/2007/relationships/media" Target="../media/media23.3gpp"/><Relationship Id="rId4" Type="http://schemas.openxmlformats.org/officeDocument/2006/relationships/audio" Target="../media/media22.3gp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3gpp"/><Relationship Id="rId1" Type="http://schemas.microsoft.com/office/2007/relationships/media" Target="../media/media24.3gpp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3gpp"/><Relationship Id="rId1" Type="http://schemas.microsoft.com/office/2007/relationships/media" Target="../media/media25.3gp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3gpp"/><Relationship Id="rId1" Type="http://schemas.microsoft.com/office/2007/relationships/media" Target="../media/media26.3gp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3gpp"/><Relationship Id="rId1" Type="http://schemas.microsoft.com/office/2007/relationships/media" Target="../media/media27.3gp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3gpp"/><Relationship Id="rId1" Type="http://schemas.microsoft.com/office/2007/relationships/media" Target="../media/media3.3gp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3gpp"/><Relationship Id="rId1" Type="http://schemas.microsoft.com/office/2007/relationships/media" Target="../media/media4.3gp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3gpp"/><Relationship Id="rId1" Type="http://schemas.microsoft.com/office/2007/relationships/media" Target="../media/media5.3gp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3gpp"/><Relationship Id="rId1" Type="http://schemas.microsoft.com/office/2007/relationships/media" Target="../media/media6.3gp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3gpp"/><Relationship Id="rId1" Type="http://schemas.microsoft.com/office/2007/relationships/media" Target="../media/media7.3gp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3gpp"/><Relationship Id="rId2" Type="http://schemas.openxmlformats.org/officeDocument/2006/relationships/audio" Target="../media/media8.3gpp"/><Relationship Id="rId1" Type="http://schemas.microsoft.com/office/2007/relationships/media" Target="../media/media8.3gpp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3gp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3gpp"/><Relationship Id="rId1" Type="http://schemas.microsoft.com/office/2007/relationships/media" Target="../media/media10.3gp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38767"/>
            <a:ext cx="10515600" cy="4122548"/>
          </a:xfrm>
        </p:spPr>
        <p:txBody>
          <a:bodyPr/>
          <a:lstStyle/>
          <a:p>
            <a:pPr algn="ctr"/>
            <a:r>
              <a:rPr lang="fa-IR" dirty="0" smtClean="0"/>
              <a:t>مخاطرات شایع شغلی در پرستاران</a:t>
            </a:r>
            <a:endParaRPr lang="fa-IR" dirty="0"/>
          </a:p>
        </p:txBody>
      </p:sp>
      <p:pic>
        <p:nvPicPr>
          <p:cNvPr id="3" name="record202011231059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0275" y="4514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2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979" y="452718"/>
            <a:ext cx="9404723" cy="740651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/>
              <a:t>روش های محافظتی مواجهه با داروهای آنتی نئوپلاستیک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193369"/>
            <a:ext cx="10597908" cy="5331417"/>
          </a:xfrm>
        </p:spPr>
        <p:txBody>
          <a:bodyPr>
            <a:noAutofit/>
          </a:bodyPr>
          <a:lstStyle/>
          <a:p>
            <a:endParaRPr lang="fa-IR" sz="2800" dirty="0" smtClean="0"/>
          </a:p>
          <a:p>
            <a:r>
              <a:rPr lang="fa-IR" sz="2800" dirty="0" smtClean="0"/>
              <a:t>نگهداری و روش آماده سازی داروها ، نحوه استفاده از دارو، پسماندهای مرتبط ، پاشیده شدن مواد و انتقال دارو باید مورد توجه قرار بگیرد.</a:t>
            </a:r>
          </a:p>
          <a:p>
            <a:r>
              <a:rPr lang="fa-IR" sz="2800" dirty="0" smtClean="0"/>
              <a:t>پرستاران و کارکنانی که در معرض داروهای انتی نئوپلاستیک قرار دارند باید بصورت دوره ای مورد ارزیابی و آزمایشات پزشکی قرار گیرند.</a:t>
            </a:r>
          </a:p>
          <a:p>
            <a:r>
              <a:rPr lang="fa-IR" sz="2800" dirty="0" smtClean="0"/>
              <a:t>ارزیابی دقیق ارگانهای حیاتی بصورت دوره ای : پوست ، کبد ،مغز استخوان  ، باروری و سیستم عصبی و .....</a:t>
            </a:r>
          </a:p>
          <a:p>
            <a:r>
              <a:rPr lang="fa-IR" sz="2800" dirty="0" smtClean="0"/>
              <a:t>هنگام آماده کردن وتجویز دارو وجود هود ، ماسک ، عینک یا شیلد صورت ، پوشیدن گان یا لباس مخصوص و دستکش ضروری است.</a:t>
            </a:r>
          </a:p>
          <a:p>
            <a:endParaRPr lang="fa-IR" sz="2800" dirty="0"/>
          </a:p>
        </p:txBody>
      </p:sp>
      <p:pic>
        <p:nvPicPr>
          <p:cNvPr id="4" name="record202011231145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7300" y="5326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5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4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4433"/>
            <a:ext cx="10515600" cy="929899"/>
          </a:xfrm>
        </p:spPr>
        <p:txBody>
          <a:bodyPr>
            <a:normAutofit/>
          </a:bodyPr>
          <a:lstStyle/>
          <a:p>
            <a:pPr algn="ctr"/>
            <a:r>
              <a:rPr lang="fa-IR" dirty="0" smtClean="0"/>
              <a:t>لاتکس و الکل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9797"/>
            <a:ext cx="10515600" cy="3822546"/>
          </a:xfrm>
        </p:spPr>
        <p:txBody>
          <a:bodyPr>
            <a:normAutofit/>
          </a:bodyPr>
          <a:lstStyle/>
          <a:p>
            <a:r>
              <a:rPr lang="fa-IR" sz="2400" dirty="0" smtClean="0"/>
              <a:t>لاتکس : شواهدی دال بر ایجاد حساسیت های پوستی ، زخم و تاول در دست و لای انگشتان دیده شده است</a:t>
            </a:r>
          </a:p>
          <a:p>
            <a:r>
              <a:rPr lang="fa-IR" sz="2400" dirty="0" smtClean="0"/>
              <a:t>تحقیقات شواهدی از بروز آسم شغلی را نشان داده است</a:t>
            </a:r>
            <a:endParaRPr lang="fa-IR" sz="2400" dirty="0"/>
          </a:p>
          <a:p>
            <a:r>
              <a:rPr lang="fa-IR" sz="2400" dirty="0" smtClean="0"/>
              <a:t>الکل : یک حلال و چربی زدا است و براحتی از راه پوست یا گوارش جذب میشود</a:t>
            </a:r>
          </a:p>
          <a:p>
            <a:r>
              <a:rPr lang="fa-IR" sz="2400" dirty="0" smtClean="0"/>
              <a:t>اثرات موضعی و سیستمیک الکل :</a:t>
            </a:r>
          </a:p>
          <a:p>
            <a:r>
              <a:rPr lang="fa-IR" sz="2400" dirty="0" smtClean="0"/>
              <a:t>عوارض موضعی : درماتیت های تحریکی ، اریتم ، ادم و خشکی پوست  </a:t>
            </a:r>
          </a:p>
          <a:p>
            <a:r>
              <a:rPr lang="fa-IR" sz="2400" dirty="0" smtClean="0"/>
              <a:t>عوارض سیستماتیک : اختلال در سیستم عصبی ِ تاکیکاردی ،سردرد ، تهوع و استفراغ و خواب آلودگی است</a:t>
            </a:r>
          </a:p>
          <a:p>
            <a:endParaRPr lang="fa-IR" sz="2400" dirty="0"/>
          </a:p>
        </p:txBody>
      </p:sp>
      <p:pic>
        <p:nvPicPr>
          <p:cNvPr id="4" name="record202011231148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6713" y="2614394"/>
            <a:ext cx="609600" cy="609600"/>
          </a:xfrm>
          <a:prstGeom prst="rect">
            <a:avLst/>
          </a:prstGeom>
        </p:spPr>
      </p:pic>
      <p:pic>
        <p:nvPicPr>
          <p:cNvPr id="5" name="record2020112311485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6713" y="5514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0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474" y="328732"/>
            <a:ext cx="9404723" cy="864638"/>
          </a:xfrm>
        </p:spPr>
        <p:txBody>
          <a:bodyPr/>
          <a:lstStyle/>
          <a:p>
            <a:pPr algn="ctr"/>
            <a:r>
              <a:rPr lang="fa-IR" dirty="0" smtClean="0"/>
              <a:t>دترجنت ها و شوینده ها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193370"/>
            <a:ext cx="10551413" cy="5055030"/>
          </a:xfrm>
        </p:spPr>
        <p:txBody>
          <a:bodyPr>
            <a:normAutofit/>
          </a:bodyPr>
          <a:lstStyle/>
          <a:p>
            <a:endParaRPr lang="fa-IR" dirty="0" smtClean="0"/>
          </a:p>
          <a:p>
            <a:r>
              <a:rPr lang="fa-IR" sz="2800" dirty="0" smtClean="0"/>
              <a:t>دترجنت </a:t>
            </a:r>
            <a:r>
              <a:rPr lang="fa-IR" sz="2800" dirty="0"/>
              <a:t>ها و مواد ضدعفونی کننده </a:t>
            </a:r>
            <a:r>
              <a:rPr lang="fa-IR" sz="2800" dirty="0" smtClean="0"/>
              <a:t>:  در </a:t>
            </a:r>
            <a:r>
              <a:rPr lang="fa-IR" sz="2800" dirty="0"/>
              <a:t>داخل بخش ها از انها برای ضدعفونی دست ها ویا موادی مانند جوهر نمک و وایتکس برای شستشوی کف </a:t>
            </a:r>
            <a:r>
              <a:rPr lang="fa-IR" sz="2800" dirty="0" smtClean="0"/>
              <a:t>ودیواره های بخش </a:t>
            </a:r>
            <a:r>
              <a:rPr lang="fa-IR" sz="2800" dirty="0"/>
              <a:t>از آنها استفاده </a:t>
            </a:r>
            <a:r>
              <a:rPr lang="fa-IR" sz="2800" dirty="0" smtClean="0"/>
              <a:t>میشود</a:t>
            </a:r>
          </a:p>
          <a:p>
            <a:pPr marL="0" indent="0">
              <a:buNone/>
            </a:pPr>
            <a:endParaRPr lang="fa-IR" sz="2800" dirty="0" smtClean="0"/>
          </a:p>
          <a:p>
            <a:r>
              <a:rPr lang="fa-IR" sz="2800" dirty="0"/>
              <a:t> </a:t>
            </a:r>
            <a:r>
              <a:rPr lang="fa-IR" sz="2800" dirty="0" smtClean="0"/>
              <a:t>این مواد شیمیایی از طریق حل کردن چربی پوست و لایه پروتئینی کراتین موجب گرفتن آب پوست و کشتن سلولهای پوست میشوند</a:t>
            </a:r>
          </a:p>
          <a:p>
            <a:r>
              <a:rPr lang="fa-IR" sz="2800" dirty="0"/>
              <a:t>علائم </a:t>
            </a:r>
            <a:r>
              <a:rPr lang="fa-IR" sz="2800" dirty="0" smtClean="0"/>
              <a:t>و اثرات :خشکی پوست، </a:t>
            </a:r>
            <a:r>
              <a:rPr lang="fa-IR" sz="2800" dirty="0"/>
              <a:t>قرمزی ، خارش ، پوست ریزی </a:t>
            </a:r>
            <a:r>
              <a:rPr lang="fa-IR" sz="2800" dirty="0" smtClean="0"/>
              <a:t> </a:t>
            </a:r>
          </a:p>
          <a:p>
            <a:pPr marL="0" indent="0">
              <a:buNone/>
            </a:pPr>
            <a:endParaRPr lang="fa-IR" sz="2800" dirty="0"/>
          </a:p>
          <a:p>
            <a:endParaRPr lang="fa-IR" sz="2800" dirty="0" smtClean="0"/>
          </a:p>
          <a:p>
            <a:endParaRPr lang="fa-IR" sz="2800" dirty="0"/>
          </a:p>
          <a:p>
            <a:endParaRPr lang="fa-IR" dirty="0"/>
          </a:p>
        </p:txBody>
      </p:sp>
      <p:pic>
        <p:nvPicPr>
          <p:cNvPr id="4" name="record202011231151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8075" y="5057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3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9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94" y="297733"/>
            <a:ext cx="9404723" cy="1143609"/>
          </a:xfrm>
        </p:spPr>
        <p:txBody>
          <a:bodyPr/>
          <a:lstStyle/>
          <a:p>
            <a:pPr algn="ctr"/>
            <a:r>
              <a:rPr lang="fa-IR" dirty="0" smtClean="0"/>
              <a:t>درماتیت های تماسی آلرژیکی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44298"/>
            <a:ext cx="10783888" cy="4404102"/>
          </a:xfrm>
        </p:spPr>
        <p:txBody>
          <a:bodyPr>
            <a:normAutofit/>
          </a:bodyPr>
          <a:lstStyle/>
          <a:p>
            <a:endParaRPr lang="fa-IR" dirty="0" smtClean="0"/>
          </a:p>
          <a:p>
            <a:r>
              <a:rPr lang="fa-IR" sz="2800" dirty="0" smtClean="0"/>
              <a:t> </a:t>
            </a:r>
            <a:r>
              <a:rPr lang="fa-IR" sz="2800" dirty="0"/>
              <a:t>نمک های فلزی ( جیوه) ، مواد پلاستیکی واکسیدان </a:t>
            </a:r>
            <a:r>
              <a:rPr lang="fa-IR" sz="2800" dirty="0" smtClean="0"/>
              <a:t>های  </a:t>
            </a:r>
            <a:r>
              <a:rPr lang="fa-IR" sz="2800" dirty="0"/>
              <a:t>حاصل از دستکش ها ی لاستیکی </a:t>
            </a:r>
            <a:endParaRPr lang="fa-IR" sz="2800" dirty="0" smtClean="0"/>
          </a:p>
          <a:p>
            <a:endParaRPr lang="fa-IR" sz="2800" dirty="0"/>
          </a:p>
          <a:p>
            <a:r>
              <a:rPr lang="fa-IR" sz="2800" dirty="0" smtClean="0"/>
              <a:t>واکنش های حساسیتی نسبت به این مواد ممکن است فوری یا بعد از روزها ، ماهها و حتی سال ها بعد از اولین تماس ظاهر میشوند</a:t>
            </a:r>
          </a:p>
          <a:p>
            <a:endParaRPr lang="fa-IR" sz="2800" dirty="0" smtClean="0"/>
          </a:p>
          <a:p>
            <a:r>
              <a:rPr lang="fa-IR" sz="2800" dirty="0" smtClean="0"/>
              <a:t>علائم </a:t>
            </a:r>
            <a:r>
              <a:rPr lang="fa-IR" sz="2800" dirty="0"/>
              <a:t>: قرمزی ، خارش و تاول های </a:t>
            </a:r>
            <a:r>
              <a:rPr lang="fa-IR" sz="2800" dirty="0" smtClean="0"/>
              <a:t>پوستی</a:t>
            </a:r>
          </a:p>
          <a:p>
            <a:endParaRPr lang="fa-IR" sz="2800" dirty="0" smtClean="0"/>
          </a:p>
        </p:txBody>
      </p:sp>
      <p:pic>
        <p:nvPicPr>
          <p:cNvPr id="4" name="record202011231154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3763" y="4837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740" y="859167"/>
            <a:ext cx="9404723" cy="1400530"/>
          </a:xfrm>
        </p:spPr>
        <p:txBody>
          <a:bodyPr/>
          <a:lstStyle/>
          <a:p>
            <a:pPr algn="ctr"/>
            <a:r>
              <a:rPr lang="fa-IR" sz="4000" dirty="0" smtClean="0"/>
              <a:t>اثرات عوامل فیزیکی ومخاطرات پوست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922" y="1559432"/>
            <a:ext cx="8946541" cy="4195481"/>
          </a:xfrm>
        </p:spPr>
        <p:txBody>
          <a:bodyPr>
            <a:normAutofit/>
          </a:bodyPr>
          <a:lstStyle/>
          <a:p>
            <a:endParaRPr lang="fa-IR" sz="2800" dirty="0" smtClean="0"/>
          </a:p>
          <a:p>
            <a:pPr marL="0" indent="0">
              <a:buNone/>
            </a:pPr>
            <a:r>
              <a:rPr lang="fa-IR" sz="2800" dirty="0" smtClean="0"/>
              <a:t>   </a:t>
            </a:r>
          </a:p>
          <a:p>
            <a:pPr marL="0" indent="0">
              <a:buNone/>
            </a:pPr>
            <a:r>
              <a:rPr lang="fa-IR" sz="2800" dirty="0" smtClean="0"/>
              <a:t>ضربه </a:t>
            </a:r>
            <a:r>
              <a:rPr lang="fa-IR" sz="2800" dirty="0"/>
              <a:t>های مکانیکی </a:t>
            </a:r>
            <a:r>
              <a:rPr lang="fa-IR" sz="2800" dirty="0" smtClean="0"/>
              <a:t>: پارگی ، قطع بافت ، سایش و سوراخ شدن پوست</a:t>
            </a:r>
          </a:p>
          <a:p>
            <a:pPr marL="0" indent="0">
              <a:buNone/>
            </a:pPr>
            <a:endParaRPr lang="fa-IR" sz="2800" dirty="0" smtClean="0"/>
          </a:p>
          <a:p>
            <a:r>
              <a:rPr lang="fa-IR" sz="2800" dirty="0" smtClean="0"/>
              <a:t>سوختگی ها  ناشی از از عوامل الکتریکی ، گرما و پرتوهای </a:t>
            </a:r>
            <a:r>
              <a:rPr lang="fa-IR" sz="2800" dirty="0"/>
              <a:t>ماورائ بنفش </a:t>
            </a:r>
            <a:endParaRPr lang="fa-IR" sz="2800" dirty="0" smtClean="0"/>
          </a:p>
          <a:p>
            <a:r>
              <a:rPr lang="fa-IR" sz="2800" dirty="0" smtClean="0"/>
              <a:t>عوامل بیولوژیکی و مخاطرات پوستی</a:t>
            </a:r>
            <a:endParaRPr lang="fa-IR" sz="2800" dirty="0"/>
          </a:p>
          <a:p>
            <a:endParaRPr lang="fa-IR" sz="2800" dirty="0"/>
          </a:p>
          <a:p>
            <a:endParaRPr lang="en-US" sz="2800" dirty="0"/>
          </a:p>
        </p:txBody>
      </p:sp>
      <p:pic>
        <p:nvPicPr>
          <p:cNvPr id="4" name="record202011231157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5313" y="5089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6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155" y="387459"/>
            <a:ext cx="9404723" cy="790413"/>
          </a:xfrm>
        </p:spPr>
        <p:txBody>
          <a:bodyPr/>
          <a:lstStyle/>
          <a:p>
            <a:pPr algn="ctr"/>
            <a:r>
              <a:rPr lang="fa-IR" dirty="0" smtClean="0"/>
              <a:t>مخاطرات فیزیکی و سروصدا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48354"/>
            <a:ext cx="10582410" cy="4900046"/>
          </a:xfrm>
        </p:spPr>
        <p:txBody>
          <a:bodyPr>
            <a:normAutofit/>
          </a:bodyPr>
          <a:lstStyle/>
          <a:p>
            <a:r>
              <a:rPr lang="fa-IR" sz="2800" dirty="0" smtClean="0"/>
              <a:t>سر و صدا یکی از جدی ترین مخاطرات شغلی است</a:t>
            </a:r>
          </a:p>
          <a:p>
            <a:r>
              <a:rPr lang="fa-IR" sz="2800" dirty="0" smtClean="0"/>
              <a:t>منابع سرو صدا : دستگاه ونتیلاتور ، مانیتور ، ساکشن ، دراپرها ، ترالی های مستعمل ، بلندگوهای پیجر ، تلفن بخش ها ، درب های باد بزنی </a:t>
            </a:r>
            <a:endParaRPr lang="fa-IR" sz="2800" dirty="0"/>
          </a:p>
          <a:p>
            <a:r>
              <a:rPr lang="fa-IR" sz="2800" dirty="0" smtClean="0"/>
              <a:t>اثرات غیر بهداشتی صدا : کاهش شنوایی </a:t>
            </a:r>
          </a:p>
          <a:p>
            <a:r>
              <a:rPr lang="fa-IR" sz="2800" dirty="0" smtClean="0"/>
              <a:t>سروصدا موجب استرس و اختلال در عملکرد سیستم قلبی عروقی ، غدد درون ریز و اعصاب </a:t>
            </a:r>
          </a:p>
          <a:p>
            <a:r>
              <a:rPr lang="fa-IR" sz="2800" dirty="0" smtClean="0"/>
              <a:t>اقدامات لازم : روغن کاری چرخ ها و لولاها ، تنظیم درب ها هنگام باز و بسته شدن ، استفاده از مواد جاذب صوت ، سرویس های منظم و دوره ای تجهیزات و دستگاهها</a:t>
            </a:r>
          </a:p>
          <a:p>
            <a:r>
              <a:rPr lang="fa-IR" sz="2800" dirty="0" smtClean="0"/>
              <a:t>آگاه نمودن کارکنان از مشکلات مربوط به صدا و جلب همکاری آنان</a:t>
            </a:r>
          </a:p>
          <a:p>
            <a:endParaRPr lang="fa-IR" sz="2800" dirty="0"/>
          </a:p>
        </p:txBody>
      </p:sp>
      <p:pic>
        <p:nvPicPr>
          <p:cNvPr id="4" name="record20201123120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655" y="568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4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464" y="499213"/>
            <a:ext cx="9404723" cy="771648"/>
          </a:xfrm>
        </p:spPr>
        <p:txBody>
          <a:bodyPr/>
          <a:lstStyle/>
          <a:p>
            <a:pPr algn="ctr"/>
            <a:r>
              <a:rPr lang="fa-IR" dirty="0" smtClean="0"/>
              <a:t>پرتو های یونیزان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53248"/>
            <a:ext cx="10628905" cy="4395152"/>
          </a:xfrm>
        </p:spPr>
        <p:txBody>
          <a:bodyPr>
            <a:normAutofit/>
          </a:bodyPr>
          <a:lstStyle/>
          <a:p>
            <a:r>
              <a:rPr lang="fa-IR" sz="2800" dirty="0" smtClean="0"/>
              <a:t>کارکنان بخش های رادیولوژی ، رادیوتراپی ، بخش اورژانس و مراقبت های ویژه که از وسائل پرتابل عکسبرداری استفاده میشود</a:t>
            </a:r>
          </a:p>
          <a:p>
            <a:r>
              <a:rPr lang="fa-IR" sz="2800" dirty="0" smtClean="0"/>
              <a:t>اثرات پرتوهای یونیزان:</a:t>
            </a:r>
          </a:p>
          <a:p>
            <a:r>
              <a:rPr lang="fa-IR" sz="2800" dirty="0" smtClean="0"/>
              <a:t>اثرات حاد : اغلب بصورت موضعی است و شامل اریتم و قرمزی ( رادیو درماتیت) </a:t>
            </a:r>
          </a:p>
          <a:p>
            <a:r>
              <a:rPr lang="fa-IR" sz="2800" dirty="0" smtClean="0"/>
              <a:t>با در معرض قرار گرفتن بیشترو دوز های شدیدتر بعد از 2 الی 14 روزتهوع واستفراغ ، اسهال ، ضعف عمومی ، تب ، بیقراری ، لزیون های خونریزی دهنده و در هفته سوم ریزش مو ، خونریزی داخلی و اسهال خونی</a:t>
            </a:r>
          </a:p>
          <a:p>
            <a:r>
              <a:rPr lang="fa-IR" sz="2800" dirty="0" smtClean="0"/>
              <a:t>در نهایت پرتوگیری با دوزهای شدید ، اثرات سوئ بر مغز استخوان ، ادم مغزی ومرگ</a:t>
            </a:r>
          </a:p>
          <a:p>
            <a:endParaRPr lang="fa-IR" sz="2800" dirty="0" smtClean="0"/>
          </a:p>
          <a:p>
            <a:endParaRPr lang="fa-IR" dirty="0"/>
          </a:p>
        </p:txBody>
      </p:sp>
      <p:pic>
        <p:nvPicPr>
          <p:cNvPr id="4" name="record202011231204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0943" y="499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4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060" y="747186"/>
            <a:ext cx="9404723" cy="1081614"/>
          </a:xfrm>
        </p:spPr>
        <p:txBody>
          <a:bodyPr/>
          <a:lstStyle/>
          <a:p>
            <a:pPr algn="ctr"/>
            <a:r>
              <a:rPr lang="fa-IR" dirty="0" smtClean="0"/>
              <a:t>اثرات مزمن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336" y="2021921"/>
            <a:ext cx="10551413" cy="3242410"/>
          </a:xfrm>
        </p:spPr>
        <p:txBody>
          <a:bodyPr>
            <a:normAutofit/>
          </a:bodyPr>
          <a:lstStyle/>
          <a:p>
            <a:endParaRPr lang="fa-IR" dirty="0" smtClean="0"/>
          </a:p>
          <a:p>
            <a:r>
              <a:rPr lang="fa-IR" dirty="0" smtClean="0"/>
              <a:t> </a:t>
            </a:r>
            <a:r>
              <a:rPr lang="fa-IR" sz="2800" dirty="0" smtClean="0"/>
              <a:t>جهش های ژنتیکی و تغییرات کروموزومی و تولد نوزادان نارس و با ناهنجاریهای مختلف ،سرطان ها مغز استخوان ، خون ، پوست</a:t>
            </a:r>
          </a:p>
          <a:p>
            <a:endParaRPr lang="fa-IR" sz="2800" dirty="0"/>
          </a:p>
          <a:p>
            <a:r>
              <a:rPr lang="fa-IR" sz="2800" dirty="0" smtClean="0"/>
              <a:t>فیبروز ریه ، تاری دید و کاتاراکت ، آنمی آپلاستیک ، عقیمی ، کاهش طول عمر و پیری زود رس و عقیمی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118433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531" y="592203"/>
            <a:ext cx="9404723" cy="849140"/>
          </a:xfrm>
        </p:spPr>
        <p:txBody>
          <a:bodyPr/>
          <a:lstStyle/>
          <a:p>
            <a:pPr algn="ctr"/>
            <a:r>
              <a:rPr lang="fa-IR" dirty="0" smtClean="0"/>
              <a:t>مخاطرات الکتریکی و پرتوهای مرئی خیره کننده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20417" cy="4195481"/>
          </a:xfrm>
        </p:spPr>
        <p:txBody>
          <a:bodyPr>
            <a:normAutofit lnSpcReduction="10000"/>
          </a:bodyPr>
          <a:lstStyle/>
          <a:p>
            <a:r>
              <a:rPr lang="fa-IR" sz="2800" dirty="0" smtClean="0"/>
              <a:t>توصیه های ایمنی :</a:t>
            </a:r>
          </a:p>
          <a:p>
            <a:r>
              <a:rPr lang="fa-IR" sz="2800" dirty="0" smtClean="0"/>
              <a:t> تجهیزاتی که عملکرد ناقص دارند فوری گزارش شود</a:t>
            </a:r>
          </a:p>
          <a:p>
            <a:r>
              <a:rPr lang="fa-IR" sz="2800" dirty="0" smtClean="0"/>
              <a:t>استفاده از وسایل الکتریکی بدون اتصال به زمین ممنوع است</a:t>
            </a:r>
          </a:p>
          <a:p>
            <a:r>
              <a:rPr lang="fa-IR" sz="2800" dirty="0" smtClean="0"/>
              <a:t>تخت های دارای کنترل الکتریکی اتصال به زمین داشته باشند</a:t>
            </a:r>
          </a:p>
          <a:p>
            <a:r>
              <a:rPr lang="fa-IR" sz="2800" dirty="0"/>
              <a:t>بازرسی </a:t>
            </a:r>
            <a:r>
              <a:rPr lang="fa-IR" sz="2800" dirty="0" smtClean="0"/>
              <a:t>مداوم از </a:t>
            </a:r>
            <a:r>
              <a:rPr lang="fa-IR" sz="2800" dirty="0"/>
              <a:t>اتصالات و تجهیزات الکتریکی در ایستگاههای </a:t>
            </a:r>
            <a:r>
              <a:rPr lang="fa-IR" sz="2800" dirty="0" smtClean="0"/>
              <a:t>پرستاری</a:t>
            </a:r>
          </a:p>
          <a:p>
            <a:r>
              <a:rPr lang="fa-IR" sz="2800" dirty="0" smtClean="0"/>
              <a:t>پرتوهای خیره کننده :</a:t>
            </a:r>
            <a:endParaRPr lang="fa-IR" sz="2800" dirty="0"/>
          </a:p>
          <a:p>
            <a:r>
              <a:rPr lang="fa-IR" sz="2800" dirty="0" smtClean="0"/>
              <a:t>لامپ های فلوروسنت وکم مصرف با اشعه </a:t>
            </a:r>
            <a:r>
              <a:rPr lang="en-US" sz="2800" dirty="0" smtClean="0"/>
              <a:t>UV</a:t>
            </a:r>
            <a:r>
              <a:rPr lang="fa-IR" sz="2800" dirty="0" smtClean="0"/>
              <a:t> موجب التهاب و تیرگی پوست و</a:t>
            </a:r>
            <a:r>
              <a:rPr lang="fa-IR" sz="2800" dirty="0"/>
              <a:t>..... پرتوهای  خیره کننده منجر به خستگی و تاری دید وسردرد میشود</a:t>
            </a:r>
          </a:p>
          <a:p>
            <a:endParaRPr lang="fa-IR" sz="2800" dirty="0" smtClean="0"/>
          </a:p>
          <a:p>
            <a:endParaRPr lang="fa-IR" sz="2800" dirty="0"/>
          </a:p>
        </p:txBody>
      </p:sp>
      <p:pic>
        <p:nvPicPr>
          <p:cNvPr id="4" name="record202011231209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6898" y="1441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6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955" y="359728"/>
            <a:ext cx="9404723" cy="756150"/>
          </a:xfrm>
        </p:spPr>
        <p:txBody>
          <a:bodyPr/>
          <a:lstStyle/>
          <a:p>
            <a:pPr algn="ctr"/>
            <a:r>
              <a:rPr lang="fa-IR" dirty="0" smtClean="0"/>
              <a:t>مخاطرات بیولوژیک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8750"/>
            <a:ext cx="10515600" cy="5124450"/>
          </a:xfrm>
        </p:spPr>
        <p:txBody>
          <a:bodyPr>
            <a:normAutofit/>
          </a:bodyPr>
          <a:lstStyle/>
          <a:p>
            <a:r>
              <a:rPr lang="fa-IR" sz="2800" dirty="0" smtClean="0"/>
              <a:t>عفونت های  ناشی از کار انتقال باکتری ها ، ویروس ها ، قارچ ها و انگل ها است</a:t>
            </a:r>
          </a:p>
          <a:p>
            <a:endParaRPr lang="fa-IR" sz="2800" dirty="0" smtClean="0"/>
          </a:p>
          <a:p>
            <a:r>
              <a:rPr lang="fa-IR" sz="2800" dirty="0" smtClean="0"/>
              <a:t>بیماری های عفونی پس از مواجهه در موارد زیر منتقل میشود:</a:t>
            </a:r>
          </a:p>
          <a:p>
            <a:r>
              <a:rPr lang="fa-IR" sz="2800" dirty="0" smtClean="0"/>
              <a:t>1- مواجهه در آزمایشگاههای تشخیص طبی </a:t>
            </a:r>
          </a:p>
          <a:p>
            <a:r>
              <a:rPr lang="fa-IR" sz="2800" dirty="0" smtClean="0"/>
              <a:t>2- تماس با نسوج ، مواد ترشحی و یا دفعی انسان در بیماریهای باکتریایی نظیر سل ، وبا ، تماس با ترشحات و فراورده های خون </a:t>
            </a:r>
          </a:p>
          <a:p>
            <a:r>
              <a:rPr lang="fa-IR" sz="2800" dirty="0" smtClean="0"/>
              <a:t>3-تماس با بیماران مبتلا به بیماری های تنفسی نظیر انواع آنفلوانزا ، سل ریوی و...</a:t>
            </a:r>
          </a:p>
          <a:p>
            <a:r>
              <a:rPr lang="fa-IR" sz="2800" dirty="0" smtClean="0"/>
              <a:t>4- تماس با بیماران آلوده بدون علامت و </a:t>
            </a:r>
            <a:r>
              <a:rPr lang="fa-IR" sz="2800" dirty="0"/>
              <a:t>ابتلا به  </a:t>
            </a:r>
            <a:r>
              <a:rPr lang="fa-IR" sz="2800" dirty="0" smtClean="0"/>
              <a:t>سل ، هپاتیت </a:t>
            </a:r>
            <a:r>
              <a:rPr lang="fa-IR" sz="2800" dirty="0"/>
              <a:t>و ایدز</a:t>
            </a:r>
          </a:p>
          <a:p>
            <a:r>
              <a:rPr lang="fa-IR" sz="2800" dirty="0" smtClean="0"/>
              <a:t>5- نیدل استیک</a:t>
            </a:r>
          </a:p>
          <a:p>
            <a:endParaRPr lang="fa-IR" sz="2800" dirty="0"/>
          </a:p>
        </p:txBody>
      </p:sp>
      <p:pic>
        <p:nvPicPr>
          <p:cNvPr id="4" name="record202011231215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1955" y="5483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8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04" y="452718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fa-IR" dirty="0" smtClean="0"/>
              <a:t>بهداشت حرفه ای</a:t>
            </a:r>
            <a:br>
              <a:rPr lang="fa-IR" dirty="0" smtClean="0"/>
            </a:br>
            <a:r>
              <a:rPr lang="en-US" dirty="0"/>
              <a:t>O</a:t>
            </a:r>
            <a:r>
              <a:rPr lang="en-US" dirty="0" smtClean="0"/>
              <a:t>ccupational Health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r>
              <a:rPr lang="fa-IR" sz="2800" dirty="0" smtClean="0">
                <a:cs typeface="+mn-cs"/>
              </a:rPr>
              <a:t>بهداشت حرفه ای: بهداشت کار و </a:t>
            </a:r>
            <a:r>
              <a:rPr lang="fa-IR" sz="2800" smtClean="0">
                <a:cs typeface="+mn-cs"/>
              </a:rPr>
              <a:t>بهداشت شغلی</a:t>
            </a:r>
            <a:endParaRPr lang="en-US" sz="2800" dirty="0">
              <a:cs typeface="+mn-cs"/>
            </a:endParaRPr>
          </a:p>
          <a:p>
            <a:endParaRPr lang="fa-IR" dirty="0" smtClean="0"/>
          </a:p>
          <a:p>
            <a:r>
              <a:rPr lang="fa-IR" sz="3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ارتقائ و حفظ بالاترین درجه ممکن سلامت جسمی ، روحی روانی و اجتماعی کارکنان درتمام مشاغل</a:t>
            </a:r>
            <a:endParaRPr lang="fa-IR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record20201123110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8209" y="494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464" y="824677"/>
            <a:ext cx="9404723" cy="1019621"/>
          </a:xfrm>
        </p:spPr>
        <p:txBody>
          <a:bodyPr/>
          <a:lstStyle/>
          <a:p>
            <a:pPr algn="ctr"/>
            <a:r>
              <a:rPr lang="fa-IR" dirty="0"/>
              <a:t>عوامل عفونی </a:t>
            </a:r>
            <a:r>
              <a:rPr lang="fa-IR" dirty="0" smtClean="0"/>
              <a:t>ویروسی 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237" y="1587969"/>
            <a:ext cx="8946541" cy="4195481"/>
          </a:xfrm>
        </p:spPr>
        <p:txBody>
          <a:bodyPr/>
          <a:lstStyle/>
          <a:p>
            <a:endParaRPr lang="fa-IR" dirty="0" smtClean="0"/>
          </a:p>
          <a:p>
            <a:r>
              <a:rPr lang="fa-IR" sz="2800" dirty="0" smtClean="0"/>
              <a:t>هپاتیت  </a:t>
            </a:r>
            <a:r>
              <a:rPr lang="en-US" sz="2800" dirty="0" smtClean="0"/>
              <a:t>A</a:t>
            </a:r>
            <a:endParaRPr lang="fa-IR" sz="2800" dirty="0" smtClean="0"/>
          </a:p>
          <a:p>
            <a:r>
              <a:rPr lang="fa-IR" sz="2800" dirty="0" smtClean="0"/>
              <a:t>هپاتیت  </a:t>
            </a:r>
            <a:r>
              <a:rPr lang="en-US" sz="2800" dirty="0" smtClean="0"/>
              <a:t>B</a:t>
            </a:r>
            <a:endParaRPr lang="fa-IR" sz="2800" dirty="0" smtClean="0"/>
          </a:p>
          <a:p>
            <a:r>
              <a:rPr lang="fa-IR" sz="2800" dirty="0" smtClean="0"/>
              <a:t>هپاتیت  </a:t>
            </a:r>
            <a:r>
              <a:rPr lang="en-US" sz="2800" dirty="0" smtClean="0"/>
              <a:t>C</a:t>
            </a:r>
            <a:r>
              <a:rPr lang="fa-IR" sz="2800" dirty="0" smtClean="0"/>
              <a:t> </a:t>
            </a:r>
            <a:endParaRPr lang="fa-IR" sz="2800" dirty="0"/>
          </a:p>
          <a:p>
            <a:r>
              <a:rPr lang="fa-IR" sz="2800" dirty="0" smtClean="0"/>
              <a:t>هپاتیت  </a:t>
            </a:r>
            <a:r>
              <a:rPr lang="en-US" sz="2800" dirty="0" smtClean="0"/>
              <a:t>Non A , Non B</a:t>
            </a:r>
            <a:endParaRPr lang="fa-IR" sz="2800" dirty="0" smtClean="0"/>
          </a:p>
          <a:p>
            <a:r>
              <a:rPr lang="fa-IR" sz="2800" dirty="0" smtClean="0"/>
              <a:t>سیتومگال ویروس</a:t>
            </a:r>
            <a:endParaRPr lang="fa-IR" sz="2800" dirty="0"/>
          </a:p>
        </p:txBody>
      </p:sp>
      <p:pic>
        <p:nvPicPr>
          <p:cNvPr id="4" name="record202011231221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0603" y="1997990"/>
            <a:ext cx="609600" cy="609600"/>
          </a:xfrm>
          <a:prstGeom prst="rect">
            <a:avLst/>
          </a:prstGeom>
        </p:spPr>
      </p:pic>
      <p:pic>
        <p:nvPicPr>
          <p:cNvPr id="5" name="record2020112312225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0603" y="2761282"/>
            <a:ext cx="609600" cy="609600"/>
          </a:xfrm>
          <a:prstGeom prst="rect">
            <a:avLst/>
          </a:prstGeom>
        </p:spPr>
      </p:pic>
      <p:pic>
        <p:nvPicPr>
          <p:cNvPr id="6" name="record2020112312244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0603" y="3509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8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3252"/>
            <a:ext cx="10515600" cy="96609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HIV Virus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20311"/>
            <a:ext cx="10785529" cy="4828611"/>
          </a:xfrm>
        </p:spPr>
        <p:txBody>
          <a:bodyPr>
            <a:normAutofit lnSpcReduction="10000"/>
          </a:bodyPr>
          <a:lstStyle/>
          <a:p>
            <a:r>
              <a:rPr lang="fa-IR" sz="2400" dirty="0" smtClean="0"/>
              <a:t>یکی از مهمترین مشکلات بهداشتی در جهان است</a:t>
            </a:r>
          </a:p>
          <a:p>
            <a:r>
              <a:rPr lang="fa-IR" sz="2400" dirty="0"/>
              <a:t>مطالعات انجام شده بر روی کارکنان گروه </a:t>
            </a:r>
            <a:r>
              <a:rPr lang="fa-IR" sz="2400" dirty="0" smtClean="0"/>
              <a:t>پزشکی: </a:t>
            </a:r>
            <a:r>
              <a:rPr lang="fa-IR" sz="2400" dirty="0"/>
              <a:t>خطر </a:t>
            </a:r>
            <a:r>
              <a:rPr lang="fa-IR" sz="2400" dirty="0" smtClean="0"/>
              <a:t>انتقال ویروس ایدز کمتر از 1% است</a:t>
            </a:r>
          </a:p>
          <a:p>
            <a:r>
              <a:rPr lang="fa-IR" sz="2400" dirty="0" smtClean="0"/>
              <a:t>از تماس پوست و مخصوصا غشاهای مخاطی با خون ، پلاسما و ترشحات مختلف بیماران آلوده از دستکش استفاده شود</a:t>
            </a:r>
          </a:p>
          <a:p>
            <a:r>
              <a:rPr lang="fa-IR" sz="2400" dirty="0" smtClean="0"/>
              <a:t>در صورت تماس دست یا پوست بخوبی با آب فراوان و ضد عفونی کننده ها بدقت شسته شود</a:t>
            </a:r>
          </a:p>
          <a:p>
            <a:r>
              <a:rPr lang="fa-IR" sz="2400" dirty="0" smtClean="0"/>
              <a:t>از عینک ، ماسک یا سپر صورت در مواجهه ها استفاده شود</a:t>
            </a:r>
          </a:p>
          <a:p>
            <a:r>
              <a:rPr lang="fa-IR" sz="2400" dirty="0" smtClean="0"/>
              <a:t>سطوح آلوده با هیپوکلریت سدیم شسته شوند</a:t>
            </a:r>
          </a:p>
          <a:p>
            <a:r>
              <a:rPr lang="fa-IR" sz="2400" dirty="0" smtClean="0"/>
              <a:t>مراقبت لازم در صورت احتمال فرو رفتن وسایل تیز و سر سوزن مخصوصا برای پرستاران و پرسنل خدماتی بسیار ضروری است </a:t>
            </a:r>
          </a:p>
          <a:p>
            <a:r>
              <a:rPr lang="fa-IR" sz="2400" dirty="0" smtClean="0"/>
              <a:t>در صورت نیاز به تنفس دهان به دهان در زمان </a:t>
            </a:r>
            <a:r>
              <a:rPr lang="en-US" sz="2400" dirty="0" smtClean="0"/>
              <a:t>CPR</a:t>
            </a:r>
            <a:r>
              <a:rPr lang="fa-IR" sz="2400" dirty="0" smtClean="0"/>
              <a:t> از ماسک های مخصوص استفاده شود</a:t>
            </a:r>
            <a:endParaRPr lang="fa-IR" sz="2400" dirty="0"/>
          </a:p>
          <a:p>
            <a:r>
              <a:rPr lang="fa-IR" sz="2400" dirty="0" smtClean="0"/>
              <a:t>آموزش </a:t>
            </a:r>
            <a:r>
              <a:rPr lang="fa-IR" sz="2400" dirty="0"/>
              <a:t>روش های انتقال ویروس های نظیر </a:t>
            </a:r>
            <a:r>
              <a:rPr lang="en-US" sz="2400" dirty="0"/>
              <a:t>HIV </a:t>
            </a:r>
            <a:r>
              <a:rPr lang="fa-IR" sz="2400" dirty="0" smtClean="0"/>
              <a:t> و </a:t>
            </a:r>
            <a:r>
              <a:rPr lang="fa-IR" sz="2400" dirty="0"/>
              <a:t>هپاتیت به تمامی کارکنان</a:t>
            </a:r>
          </a:p>
          <a:p>
            <a:endParaRPr lang="fa-IR" sz="2400" dirty="0"/>
          </a:p>
        </p:txBody>
      </p:sp>
      <p:pic>
        <p:nvPicPr>
          <p:cNvPr id="4" name="record202011231228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9395" y="59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1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2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582" y="654196"/>
            <a:ext cx="10931123" cy="709655"/>
          </a:xfrm>
        </p:spPr>
        <p:txBody>
          <a:bodyPr/>
          <a:lstStyle/>
          <a:p>
            <a:pPr algn="ctr"/>
            <a:r>
              <a:rPr lang="fa-IR" dirty="0" smtClean="0"/>
              <a:t>سل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87838"/>
            <a:ext cx="10737393" cy="4760562"/>
          </a:xfrm>
        </p:spPr>
        <p:txBody>
          <a:bodyPr/>
          <a:lstStyle/>
          <a:p>
            <a:endParaRPr lang="fa-IR" sz="2800" dirty="0" smtClean="0"/>
          </a:p>
          <a:p>
            <a:r>
              <a:rPr lang="fa-IR" sz="2800" dirty="0" smtClean="0"/>
              <a:t>میزان عفونت سل در کارکنان بهداشتی 3-2 برابر سایر مشاغل است</a:t>
            </a:r>
          </a:p>
          <a:p>
            <a:r>
              <a:rPr lang="fa-IR" sz="2800" dirty="0" smtClean="0"/>
              <a:t>در کارکنان آزمایشگاهها 3 برابر سایر کارکنان مراقبت های بهداشتی است</a:t>
            </a:r>
          </a:p>
          <a:p>
            <a:r>
              <a:rPr lang="fa-IR" sz="2800" dirty="0" smtClean="0"/>
              <a:t>شایعترین راه انتقال از طریق هوا است که باسیل چندین ساعت در هوا معلق میماند</a:t>
            </a:r>
          </a:p>
          <a:p>
            <a:r>
              <a:rPr lang="fa-IR" sz="2800" dirty="0" smtClean="0"/>
              <a:t>باسیل </a:t>
            </a:r>
            <a:r>
              <a:rPr lang="fa-IR" sz="2800" dirty="0"/>
              <a:t>از طریق مایع معده ، مغزی نخاعی ، ادرار ، خلط ، نمونه های بافتی و انتشار از طریق هوا </a:t>
            </a:r>
            <a:r>
              <a:rPr lang="fa-IR" sz="2800" dirty="0" smtClean="0"/>
              <a:t>و اشیا  </a:t>
            </a:r>
            <a:r>
              <a:rPr lang="fa-IR" sz="2800" dirty="0"/>
              <a:t>و ابزار های آلوده قابل انتقال است</a:t>
            </a:r>
          </a:p>
          <a:p>
            <a:r>
              <a:rPr lang="fa-IR" sz="2800" dirty="0" smtClean="0"/>
              <a:t> </a:t>
            </a:r>
          </a:p>
          <a:p>
            <a:endParaRPr lang="fa-IR" sz="2800" dirty="0"/>
          </a:p>
          <a:p>
            <a:endParaRPr lang="fa-IR" dirty="0"/>
          </a:p>
        </p:txBody>
      </p:sp>
      <p:pic>
        <p:nvPicPr>
          <p:cNvPr id="4" name="record202011231234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1873" y="4775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5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6976"/>
            <a:ext cx="10515600" cy="770021"/>
          </a:xfrm>
        </p:spPr>
        <p:txBody>
          <a:bodyPr/>
          <a:lstStyle/>
          <a:p>
            <a:pPr algn="ctr"/>
            <a:r>
              <a:rPr lang="fa-IR" dirty="0" smtClean="0"/>
              <a:t>استرس شغلی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8475"/>
            <a:ext cx="10515600" cy="4855864"/>
          </a:xfrm>
        </p:spPr>
        <p:txBody>
          <a:bodyPr>
            <a:normAutofit fontScale="92500" lnSpcReduction="10000"/>
          </a:bodyPr>
          <a:lstStyle/>
          <a:p>
            <a:r>
              <a:rPr lang="fa-IR" sz="2400" dirty="0" smtClean="0"/>
              <a:t>عوامل یا وضعییت های مرتبط با شغل که تنش  زا هستند باعث ایجاد استرس شغلی میشود</a:t>
            </a:r>
          </a:p>
          <a:p>
            <a:endParaRPr lang="fa-IR" sz="2400" dirty="0"/>
          </a:p>
          <a:p>
            <a:r>
              <a:rPr lang="fa-IR" sz="2400" dirty="0" smtClean="0"/>
              <a:t>استرس شغلی استرسی است که فرد معینی بر سر پذیرفتن مسئولیت  دستخوش آن میگردد</a:t>
            </a:r>
          </a:p>
          <a:p>
            <a:endParaRPr lang="fa-IR" sz="2400" dirty="0"/>
          </a:p>
          <a:p>
            <a:r>
              <a:rPr lang="fa-IR" sz="2400" dirty="0" smtClean="0"/>
              <a:t>موجب نارضایتی شغلی میگردد</a:t>
            </a:r>
          </a:p>
          <a:p>
            <a:endParaRPr lang="fa-IR" sz="2400" dirty="0"/>
          </a:p>
          <a:p>
            <a:r>
              <a:rPr lang="fa-IR" sz="2400" dirty="0" smtClean="0"/>
              <a:t>موجب بیماری های قلبی عروقی ، گوارشی و پوستی میگردد</a:t>
            </a:r>
          </a:p>
          <a:p>
            <a:endParaRPr lang="fa-IR" sz="2400" dirty="0"/>
          </a:p>
          <a:p>
            <a:r>
              <a:rPr lang="fa-IR" sz="2400" dirty="0" smtClean="0"/>
              <a:t> مشکلات رفتاری مرتبط با استرس شامل مصرف سیگار ، مشروبات الکلی ، مواد مخدر</a:t>
            </a:r>
          </a:p>
          <a:p>
            <a:endParaRPr lang="fa-IR" sz="2400" dirty="0" smtClean="0"/>
          </a:p>
          <a:p>
            <a:r>
              <a:rPr lang="fa-IR" sz="2400" dirty="0" smtClean="0"/>
              <a:t>رفتارهای ستیزه جویانه در برابر همکاران ، مراجعین و اعضای خانواده است</a:t>
            </a:r>
            <a:endParaRPr lang="fa-IR" sz="2400" dirty="0"/>
          </a:p>
        </p:txBody>
      </p:sp>
      <p:pic>
        <p:nvPicPr>
          <p:cNvPr id="4" name="record202011231238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027" y="2615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7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9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490" y="778182"/>
            <a:ext cx="9404723" cy="818143"/>
          </a:xfrm>
        </p:spPr>
        <p:txBody>
          <a:bodyPr/>
          <a:lstStyle/>
          <a:p>
            <a:pPr algn="ctr"/>
            <a:r>
              <a:rPr lang="fa-IR" dirty="0" smtClean="0"/>
              <a:t>استرس و بیماری ها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442925" cy="4254892"/>
          </a:xfrm>
        </p:spPr>
        <p:txBody>
          <a:bodyPr>
            <a:normAutofit/>
          </a:bodyPr>
          <a:lstStyle/>
          <a:p>
            <a:r>
              <a:rPr lang="fa-IR" sz="3200" dirty="0" smtClean="0"/>
              <a:t>اثر استرس بر بهداشت روانی: اضطراب ،افسردگی ، تنش ......</a:t>
            </a:r>
          </a:p>
          <a:p>
            <a:endParaRPr lang="fa-IR" sz="3200" dirty="0" smtClean="0"/>
          </a:p>
          <a:p>
            <a:pPr marL="0" indent="0">
              <a:buNone/>
            </a:pPr>
            <a:r>
              <a:rPr lang="fa-IR" sz="3200" dirty="0" smtClean="0"/>
              <a:t>موجب بیماریها مانند هیپرتانسیون ، بیماریهای عروقی قلب ،دیابت ،آسم ، سردرد ، کمر درد ، خستگی روحی و بیمارهای پوستی</a:t>
            </a:r>
          </a:p>
          <a:p>
            <a:pPr marL="0" indent="0">
              <a:buNone/>
            </a:pPr>
            <a:endParaRPr lang="fa-IR" sz="3200" dirty="0"/>
          </a:p>
          <a:p>
            <a:r>
              <a:rPr lang="fa-IR" sz="3200" dirty="0" smtClean="0"/>
              <a:t>پرخوری ، بی اشتهایی ،اختلال خواب و رها کردن شغل </a:t>
            </a:r>
            <a:endParaRPr lang="fa-IR" sz="3200" dirty="0"/>
          </a:p>
        </p:txBody>
      </p:sp>
      <p:pic>
        <p:nvPicPr>
          <p:cNvPr id="4" name="record202011231240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3172" y="882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6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طبقه بندی بیماری ها در محیط کار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037420"/>
            <a:ext cx="8946541" cy="4195481"/>
          </a:xfrm>
        </p:spPr>
        <p:txBody>
          <a:bodyPr/>
          <a:lstStyle/>
          <a:p>
            <a:endParaRPr lang="fa-IR" dirty="0" smtClean="0"/>
          </a:p>
          <a:p>
            <a:pPr marL="0" indent="0">
              <a:buNone/>
            </a:pPr>
            <a:r>
              <a:rPr lang="fa-IR" sz="3200" dirty="0" smtClean="0"/>
              <a:t>1 - بیماریهای ناشی از کار</a:t>
            </a:r>
          </a:p>
          <a:p>
            <a:pPr marL="0" indent="0">
              <a:buNone/>
            </a:pPr>
            <a:endParaRPr lang="fa-IR" sz="3200" dirty="0"/>
          </a:p>
          <a:p>
            <a:pPr marL="0" indent="0">
              <a:buNone/>
            </a:pPr>
            <a:r>
              <a:rPr lang="fa-IR" sz="3200" dirty="0" smtClean="0"/>
              <a:t>2 - بیماریهای مربوط به کار</a:t>
            </a:r>
          </a:p>
          <a:p>
            <a:pPr marL="0" indent="0">
              <a:buNone/>
            </a:pPr>
            <a:endParaRPr lang="fa-IR" sz="3200" dirty="0"/>
          </a:p>
          <a:p>
            <a:pPr marL="0" indent="0">
              <a:buNone/>
            </a:pPr>
            <a:r>
              <a:rPr lang="fa-IR" sz="3200" dirty="0" smtClean="0"/>
              <a:t>3 - بیماریهای عمومی</a:t>
            </a:r>
            <a:endParaRPr lang="fa-IR" sz="3200" dirty="0"/>
          </a:p>
        </p:txBody>
      </p:sp>
      <p:pic>
        <p:nvPicPr>
          <p:cNvPr id="4" name="record202011231103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9863" y="2992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9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449" y="916358"/>
            <a:ext cx="9404723" cy="1400530"/>
          </a:xfrm>
        </p:spPr>
        <p:txBody>
          <a:bodyPr/>
          <a:lstStyle/>
          <a:p>
            <a:pPr algn="ctr"/>
            <a:r>
              <a:rPr lang="fa-IR" dirty="0" smtClean="0"/>
              <a:t>بیماریهای ناشی از کار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66912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sz="2800" dirty="0"/>
              <a:t>بیمارهایی هستند که بعلت مواجهه با عوامل فیزیکی ، شیمیایی ، بیولوژیکی ، ارگونومیکی ویا سایکولوژیکی در محیط کار بوجود میآیند </a:t>
            </a:r>
            <a:endParaRPr lang="fa-IR" sz="2800" dirty="0" smtClean="0"/>
          </a:p>
          <a:p>
            <a:pPr marL="0" indent="0">
              <a:buNone/>
            </a:pPr>
            <a:endParaRPr lang="fa-IR" sz="2800" dirty="0"/>
          </a:p>
          <a:p>
            <a:pPr marL="0" indent="0">
              <a:buNone/>
            </a:pPr>
            <a:r>
              <a:rPr lang="fa-IR" sz="2800" dirty="0" smtClean="0"/>
              <a:t>بیماریهای ناشی از کار بعلت اشتغال به یک کارو تحت شرایط موجود در آن بوجود می آید </a:t>
            </a:r>
            <a:endParaRPr lang="fa-IR" sz="2800" dirty="0"/>
          </a:p>
          <a:p>
            <a:pPr marL="0" indent="0">
              <a:buNone/>
            </a:pPr>
            <a:endParaRPr lang="fa-IR" sz="2800" dirty="0" smtClean="0"/>
          </a:p>
          <a:p>
            <a:pPr marL="0" indent="0">
              <a:buNone/>
            </a:pPr>
            <a:r>
              <a:rPr lang="fa-IR" sz="2800" dirty="0" smtClean="0"/>
              <a:t>رابطه </a:t>
            </a:r>
            <a:r>
              <a:rPr lang="fa-IR" sz="2800" dirty="0"/>
              <a:t>اتیولوژیک خاص محیط کار با بیماری کاملا مشخص است</a:t>
            </a:r>
            <a:endParaRPr lang="fa-IR" sz="2800" dirty="0" smtClean="0"/>
          </a:p>
          <a:p>
            <a:pPr marL="0" indent="0">
              <a:buNone/>
            </a:pPr>
            <a:endParaRPr lang="fa-IR" sz="2800" dirty="0" smtClean="0"/>
          </a:p>
          <a:p>
            <a:pPr marL="0" indent="0">
              <a:buNone/>
            </a:pPr>
            <a:endParaRPr lang="fa-IR" sz="2800" dirty="0"/>
          </a:p>
        </p:txBody>
      </p:sp>
      <p:pic>
        <p:nvPicPr>
          <p:cNvPr id="4" name="record202011231106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4150" y="523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بیماریهای مرتبط با کار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952" y="1853248"/>
            <a:ext cx="8946541" cy="4195481"/>
          </a:xfrm>
        </p:spPr>
        <p:txBody>
          <a:bodyPr>
            <a:normAutofit fontScale="92500" lnSpcReduction="10000"/>
          </a:bodyPr>
          <a:lstStyle/>
          <a:p>
            <a:endParaRPr lang="fa-IR" dirty="0" smtClean="0"/>
          </a:p>
          <a:p>
            <a:r>
              <a:rPr lang="fa-IR" sz="3200" dirty="0" smtClean="0"/>
              <a:t>بیماری هایی هستند که بطور نسبی تحت تاثیر شرایط زیان آور محیط کار بوجود میآیند </a:t>
            </a:r>
          </a:p>
          <a:p>
            <a:endParaRPr lang="fa-IR" sz="3200" dirty="0"/>
          </a:p>
          <a:p>
            <a:r>
              <a:rPr lang="fa-IR" sz="3200" dirty="0" smtClean="0"/>
              <a:t>این بیماریها در افراد جامعه هم دیده میشوند و با مشخصات فردی ، عوامل محیطی ، فرهنگی ، و اجتماعی ارتباط  دارد</a:t>
            </a:r>
          </a:p>
          <a:p>
            <a:endParaRPr lang="fa-IR" sz="3200" dirty="0"/>
          </a:p>
          <a:p>
            <a:r>
              <a:rPr lang="fa-IR" sz="3200" dirty="0" smtClean="0">
                <a:solidFill>
                  <a:srgbClr val="FFFF00"/>
                </a:solidFill>
              </a:rPr>
              <a:t>بیماریهای عمومی</a:t>
            </a:r>
            <a:endParaRPr lang="fa-IR" sz="3200" dirty="0">
              <a:solidFill>
                <a:srgbClr val="FFFF00"/>
              </a:solidFill>
            </a:endParaRPr>
          </a:p>
        </p:txBody>
      </p:sp>
      <p:pic>
        <p:nvPicPr>
          <p:cNvPr id="4" name="record202011231111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0525" y="4852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759" y="452718"/>
            <a:ext cx="7850075" cy="880136"/>
          </a:xfrm>
        </p:spPr>
        <p:txBody>
          <a:bodyPr/>
          <a:lstStyle/>
          <a:p>
            <a:pPr algn="ctr"/>
            <a:r>
              <a:rPr lang="fa-IR" dirty="0" smtClean="0"/>
              <a:t> تشخیص مخاطرات شغلی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3651" y="1180721"/>
            <a:ext cx="10659902" cy="5487365"/>
          </a:xfrm>
        </p:spPr>
        <p:txBody>
          <a:bodyPr>
            <a:normAutofit/>
          </a:bodyPr>
          <a:lstStyle/>
          <a:p>
            <a:endParaRPr lang="fa-IR" dirty="0" smtClean="0"/>
          </a:p>
          <a:p>
            <a:pPr algn="ctr"/>
            <a:r>
              <a:rPr lang="fa-IR" sz="3600" dirty="0" smtClean="0"/>
              <a:t>با ارزشیابی محیط کارانجام میشود</a:t>
            </a:r>
            <a:endParaRPr lang="fa-IR" sz="3600" dirty="0"/>
          </a:p>
          <a:p>
            <a:r>
              <a:rPr lang="fa-IR" sz="3000" dirty="0" smtClean="0"/>
              <a:t>هدف </a:t>
            </a:r>
            <a:r>
              <a:rPr lang="fa-IR" sz="3000" dirty="0"/>
              <a:t>اصلی ارزشیابی محیط </a:t>
            </a:r>
            <a:r>
              <a:rPr lang="fa-IR" sz="3000" dirty="0" smtClean="0"/>
              <a:t>کار: آشنایی </a:t>
            </a:r>
            <a:r>
              <a:rPr lang="fa-IR" sz="3000" dirty="0"/>
              <a:t>با محیط کار و بررسی عواملی است که ممکن است </a:t>
            </a:r>
            <a:r>
              <a:rPr lang="fa-IR" sz="3000" dirty="0" smtClean="0"/>
              <a:t>پتانسیل بالایی برای ایجاد </a:t>
            </a:r>
            <a:r>
              <a:rPr lang="fa-IR" sz="3000" dirty="0"/>
              <a:t>مشکلات ایمنی و </a:t>
            </a:r>
            <a:r>
              <a:rPr lang="fa-IR" sz="3000" dirty="0" smtClean="0"/>
              <a:t>بهداشتی داشته باشند.</a:t>
            </a:r>
            <a:endParaRPr lang="fa-IR" sz="3000" dirty="0"/>
          </a:p>
          <a:p>
            <a:r>
              <a:rPr lang="fa-IR" sz="3600" dirty="0" smtClean="0"/>
              <a:t>ارزشیابی محیط کار:</a:t>
            </a:r>
          </a:p>
          <a:p>
            <a:pPr marL="0" indent="0">
              <a:buNone/>
            </a:pPr>
            <a:r>
              <a:rPr lang="fa-IR" sz="2800" dirty="0" smtClean="0"/>
              <a:t>کارکنان ، وظایف محوله ، عوامل زیان آور محیط ، راههای مواجهه ، استفاده از وسایل حفاظت فردی ، رعایت اصول کنترل مهندسی و فنی ، بهداشت محیط کار ، عادات غیر بهداشتی </a:t>
            </a:r>
            <a:endParaRPr lang="fa-IR" sz="2800" dirty="0"/>
          </a:p>
          <a:p>
            <a:r>
              <a:rPr lang="fa-IR" sz="3600" dirty="0" smtClean="0"/>
              <a:t>کارشناس بهداشت حرفه ای :</a:t>
            </a:r>
          </a:p>
          <a:p>
            <a:r>
              <a:rPr lang="fa-IR" sz="2800" dirty="0" smtClean="0"/>
              <a:t>پیش بینی و شناسایی ، ارزیابی و کنترل عوامل زیان آور محیط است</a:t>
            </a:r>
            <a:endParaRPr lang="fa-IR" sz="2800" dirty="0"/>
          </a:p>
        </p:txBody>
      </p:sp>
      <p:pic>
        <p:nvPicPr>
          <p:cNvPr id="4" name="record202011231117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0759" y="5073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0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2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077" y="481544"/>
            <a:ext cx="9404723" cy="876993"/>
          </a:xfrm>
        </p:spPr>
        <p:txBody>
          <a:bodyPr/>
          <a:lstStyle/>
          <a:p>
            <a:pPr algn="ctr"/>
            <a:r>
              <a:rPr lang="fa-IR" sz="4400" dirty="0">
                <a:solidFill>
                  <a:schemeClr val="tx1"/>
                </a:solidFill>
              </a:rPr>
              <a:t>عوامل </a:t>
            </a:r>
            <a:r>
              <a:rPr lang="fa-IR" sz="4400" dirty="0" smtClean="0">
                <a:solidFill>
                  <a:schemeClr val="tx1"/>
                </a:solidFill>
              </a:rPr>
              <a:t>موثربر</a:t>
            </a:r>
            <a:r>
              <a:rPr lang="fa-IR" dirty="0" smtClean="0"/>
              <a:t>مخاطرات شغلی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982" y="1223494"/>
            <a:ext cx="8946541" cy="4940500"/>
          </a:xfrm>
        </p:spPr>
        <p:txBody>
          <a:bodyPr/>
          <a:lstStyle/>
          <a:p>
            <a:endParaRPr lang="fa-IR" dirty="0" smtClean="0"/>
          </a:p>
          <a:p>
            <a:r>
              <a:rPr lang="fa-IR" sz="3200" dirty="0" smtClean="0"/>
              <a:t>شدت </a:t>
            </a:r>
            <a:r>
              <a:rPr lang="fa-IR" sz="3200" dirty="0"/>
              <a:t>مواجهه </a:t>
            </a:r>
            <a:r>
              <a:rPr lang="fa-IR" sz="3200" dirty="0" smtClean="0"/>
              <a:t>عوامل موثر</a:t>
            </a:r>
            <a:endParaRPr lang="fa-IR" sz="3200" dirty="0"/>
          </a:p>
          <a:p>
            <a:endParaRPr lang="fa-IR" sz="3200" dirty="0" smtClean="0"/>
          </a:p>
          <a:p>
            <a:r>
              <a:rPr lang="fa-IR" sz="3200" dirty="0"/>
              <a:t>مسیر </a:t>
            </a:r>
            <a:r>
              <a:rPr lang="fa-IR" sz="3200" dirty="0" smtClean="0"/>
              <a:t>مواجهه عوامل موثر</a:t>
            </a:r>
            <a:endParaRPr lang="fa-IR" sz="3200" dirty="0"/>
          </a:p>
          <a:p>
            <a:endParaRPr lang="fa-IR" sz="3200" dirty="0"/>
          </a:p>
          <a:p>
            <a:r>
              <a:rPr lang="fa-IR" sz="3200" dirty="0" smtClean="0"/>
              <a:t>خصوصیات عوامل موثر </a:t>
            </a:r>
            <a:endParaRPr lang="fa-IR" sz="3200" dirty="0"/>
          </a:p>
        </p:txBody>
      </p:sp>
      <p:pic>
        <p:nvPicPr>
          <p:cNvPr id="4" name="record202011231123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0525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1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38" y="514712"/>
            <a:ext cx="9404723" cy="818143"/>
          </a:xfrm>
        </p:spPr>
        <p:txBody>
          <a:bodyPr/>
          <a:lstStyle/>
          <a:p>
            <a:pPr algn="ctr"/>
            <a:r>
              <a:rPr lang="fa-IR" dirty="0" smtClean="0"/>
              <a:t>مواد شیمیایی پر خطر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531"/>
            <a:ext cx="10515600" cy="5562554"/>
          </a:xfrm>
        </p:spPr>
        <p:txBody>
          <a:bodyPr>
            <a:normAutofit/>
          </a:bodyPr>
          <a:lstStyle/>
          <a:p>
            <a:endParaRPr lang="fa-IR" dirty="0" smtClean="0"/>
          </a:p>
          <a:p>
            <a:r>
              <a:rPr lang="fa-IR" sz="2400" dirty="0" smtClean="0"/>
              <a:t>فرم آلدئیدها : یک ماده موتاژن است</a:t>
            </a:r>
          </a:p>
          <a:p>
            <a:r>
              <a:rPr lang="fa-IR" sz="2400" dirty="0" smtClean="0"/>
              <a:t>اثرات حاد و مزمن :  در </a:t>
            </a:r>
            <a:r>
              <a:rPr lang="fa-IR" sz="2400" dirty="0"/>
              <a:t>چشم  </a:t>
            </a:r>
            <a:r>
              <a:rPr lang="fa-IR" sz="2400" dirty="0" smtClean="0"/>
              <a:t>: آسیب قرنیه ، سوختگی چشم ، تحریک راههای تنفسی فوقانی ، سرفه ، تنگی نفس ، ادم ریه ، تاکیکاردی ، التهاب و تاول پوست ، نرم و قهوه ای شدن ناخن ها ، سرطان (سرطان بافت مخاطی بینی) و مرگ</a:t>
            </a:r>
          </a:p>
          <a:p>
            <a:r>
              <a:rPr lang="fa-IR" sz="2400" dirty="0" smtClean="0"/>
              <a:t>روش های کنترل خطر:</a:t>
            </a:r>
          </a:p>
          <a:p>
            <a:r>
              <a:rPr lang="fa-IR" sz="2400" dirty="0" smtClean="0"/>
              <a:t>استفاده از تهویه و هود در ایستگاه کار با فرمالین یا حداقل تهویه مناسب</a:t>
            </a:r>
          </a:p>
          <a:p>
            <a:r>
              <a:rPr lang="fa-IR" sz="2400" dirty="0" smtClean="0"/>
              <a:t>در ظرف های شیشه ای با درب محکم نگهداری شود . کف اتاق مجهز </a:t>
            </a:r>
            <a:r>
              <a:rPr lang="fa-IR" sz="2400" dirty="0"/>
              <a:t>به کف شور </a:t>
            </a:r>
            <a:r>
              <a:rPr lang="fa-IR" sz="2400" dirty="0" smtClean="0"/>
              <a:t>باشد</a:t>
            </a:r>
          </a:p>
          <a:p>
            <a:r>
              <a:rPr lang="fa-IR" sz="2400" dirty="0" smtClean="0"/>
              <a:t>بعد از ریخت و پاش احتمالی پارچه های جاذب و وسایل شستشو در دسترس باشند</a:t>
            </a:r>
          </a:p>
          <a:p>
            <a:r>
              <a:rPr lang="fa-IR" sz="2400" dirty="0" smtClean="0"/>
              <a:t>تجهیزات فردی محافظتی در دسترس باشد ( دستکش لاتکس اثر محافظتی ضعیفی نسبت به فرم آلدئید دارد)</a:t>
            </a:r>
          </a:p>
          <a:p>
            <a:r>
              <a:rPr lang="fa-IR" sz="2400" dirty="0" smtClean="0"/>
              <a:t>معاینات و آزمایشات اختصاصی دوره ای باید انجام شود</a:t>
            </a:r>
            <a:endParaRPr lang="fa-IR" sz="2400" dirty="0"/>
          </a:p>
        </p:txBody>
      </p:sp>
      <p:pic>
        <p:nvPicPr>
          <p:cNvPr id="4" name="record202011231134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6227" y="723255"/>
            <a:ext cx="609600" cy="609600"/>
          </a:xfrm>
          <a:prstGeom prst="rect">
            <a:avLst/>
          </a:prstGeom>
        </p:spPr>
      </p:pic>
      <p:pic>
        <p:nvPicPr>
          <p:cNvPr id="5" name="record2020112311365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6227" y="2993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1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5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797" y="394661"/>
            <a:ext cx="9404723" cy="771648"/>
          </a:xfrm>
        </p:spPr>
        <p:txBody>
          <a:bodyPr/>
          <a:lstStyle/>
          <a:p>
            <a:pPr algn="ctr"/>
            <a:r>
              <a:rPr lang="fa-IR" dirty="0" smtClean="0"/>
              <a:t>داروهای آنتی نئوپلاستیک و شیمی درمانی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58319"/>
            <a:ext cx="10690898" cy="4887624"/>
          </a:xfrm>
        </p:spPr>
        <p:txBody>
          <a:bodyPr>
            <a:normAutofit/>
          </a:bodyPr>
          <a:lstStyle/>
          <a:p>
            <a:r>
              <a:rPr lang="fa-IR" sz="2800" dirty="0" smtClean="0"/>
              <a:t>سیتوتوکسیسیتی  و تراتوژنی </a:t>
            </a:r>
          </a:p>
          <a:p>
            <a:r>
              <a:rPr lang="fa-IR" sz="2800" dirty="0" smtClean="0"/>
              <a:t>اثرات مخرب داروها : </a:t>
            </a:r>
          </a:p>
          <a:p>
            <a:r>
              <a:rPr lang="fa-IR" sz="2800" dirty="0" smtClean="0"/>
              <a:t>سیکلوفسفاماید و کلرامبوسیل عامل سرطان زای انسانی هستند</a:t>
            </a:r>
          </a:p>
          <a:p>
            <a:r>
              <a:rPr lang="fa-IR" sz="2800" dirty="0" smtClean="0"/>
              <a:t>برخورد اتفاقی سرسوزن میتومایسین با انگشت  موجب کاهش عملکرد آن </a:t>
            </a:r>
            <a:r>
              <a:rPr lang="fa-IR" sz="2800" dirty="0"/>
              <a:t>ا</a:t>
            </a:r>
            <a:r>
              <a:rPr lang="fa-IR" sz="2800" dirty="0" smtClean="0"/>
              <a:t>ندام شده است</a:t>
            </a:r>
          </a:p>
          <a:p>
            <a:r>
              <a:rPr lang="fa-IR" sz="2800" dirty="0" smtClean="0"/>
              <a:t>برخی از این داروها مانند</a:t>
            </a:r>
            <a:r>
              <a:rPr lang="en-US" sz="2800" dirty="0" smtClean="0"/>
              <a:t> </a:t>
            </a:r>
            <a:r>
              <a:rPr lang="fa-IR" sz="2800" dirty="0" smtClean="0"/>
              <a:t>موستین هیدروکلراید و دوکسوروبیوسین التهاب آور قوی وموجب نکروز بافتی میشوند</a:t>
            </a:r>
          </a:p>
          <a:p>
            <a:r>
              <a:rPr lang="fa-IR" sz="2800" dirty="0" smtClean="0"/>
              <a:t>کاهش باروری ، سردرد سرگیجه ، استفراغ ، التهاب پوست ، ریزش مو ، سرفه واکنشهای آلرژیک پوست و بافت مخاطی</a:t>
            </a:r>
          </a:p>
          <a:p>
            <a:r>
              <a:rPr lang="fa-IR" sz="2800" dirty="0" smtClean="0"/>
              <a:t>احتمال ایجاد صدمات کبدی در پرستاران به اثبات رسیده است</a:t>
            </a:r>
          </a:p>
          <a:p>
            <a:endParaRPr lang="fa-IR" sz="2800" dirty="0"/>
          </a:p>
          <a:p>
            <a:endParaRPr lang="fa-IR" sz="2800" dirty="0" smtClean="0"/>
          </a:p>
          <a:p>
            <a:endParaRPr lang="fa-IR" sz="2800" dirty="0"/>
          </a:p>
        </p:txBody>
      </p:sp>
      <p:pic>
        <p:nvPicPr>
          <p:cNvPr id="4" name="record20201123114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9296" y="622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3850</TotalTime>
  <Words>1625</Words>
  <Application>Microsoft Office PowerPoint</Application>
  <PresentationFormat>Widescreen</PresentationFormat>
  <Paragraphs>173</Paragraphs>
  <Slides>24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Unicode MS</vt:lpstr>
      <vt:lpstr>Century Gothic</vt:lpstr>
      <vt:lpstr>Times New Roman</vt:lpstr>
      <vt:lpstr>Wingdings 3</vt:lpstr>
      <vt:lpstr>Ion</vt:lpstr>
      <vt:lpstr>مخاطرات شایع شغلی در پرستاران</vt:lpstr>
      <vt:lpstr>بهداشت حرفه ای Occupational Health</vt:lpstr>
      <vt:lpstr>طبقه بندی بیماری ها در محیط کار</vt:lpstr>
      <vt:lpstr>بیماریهای ناشی از کار</vt:lpstr>
      <vt:lpstr>بیماریهای مرتبط با کار</vt:lpstr>
      <vt:lpstr> تشخیص مخاطرات شغلی </vt:lpstr>
      <vt:lpstr>عوامل موثربرمخاطرات شغلی</vt:lpstr>
      <vt:lpstr>مواد شیمیایی پر خطر</vt:lpstr>
      <vt:lpstr>داروهای آنتی نئوپلاستیک و شیمی درمانی</vt:lpstr>
      <vt:lpstr>روش های محافظتی مواجهه با داروهای آنتی نئوپلاستیک</vt:lpstr>
      <vt:lpstr>لاتکس و الکل</vt:lpstr>
      <vt:lpstr>دترجنت ها و شوینده ها</vt:lpstr>
      <vt:lpstr>درماتیت های تماسی آلرژیکی </vt:lpstr>
      <vt:lpstr>اثرات عوامل فیزیکی ومخاطرات پوست </vt:lpstr>
      <vt:lpstr>مخاطرات فیزیکی و سروصدا </vt:lpstr>
      <vt:lpstr>پرتو های یونیزان</vt:lpstr>
      <vt:lpstr>اثرات مزمن</vt:lpstr>
      <vt:lpstr>مخاطرات الکتریکی و پرتوهای مرئی خیره کننده</vt:lpstr>
      <vt:lpstr>مخاطرات بیولوژیک</vt:lpstr>
      <vt:lpstr>عوامل عفونی ویروسی  </vt:lpstr>
      <vt:lpstr>HIV Virus</vt:lpstr>
      <vt:lpstr>سل</vt:lpstr>
      <vt:lpstr>استرس شغلی</vt:lpstr>
      <vt:lpstr>استرس و بیماری ها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 های شایع شغلی در پرستاران</dc:title>
  <dc:creator>Zagros</dc:creator>
  <cp:lastModifiedBy>Windows User</cp:lastModifiedBy>
  <cp:revision>240</cp:revision>
  <dcterms:created xsi:type="dcterms:W3CDTF">2017-10-18T08:18:32Z</dcterms:created>
  <dcterms:modified xsi:type="dcterms:W3CDTF">2020-11-23T22:30:08Z</dcterms:modified>
</cp:coreProperties>
</file>